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tr-TR" altLang="tr-TR">
                <a:solidFill>
                  <a:srgbClr val="000000"/>
                </a:solidFill>
              </a:rPr>
              <a:t>Aile Hekimliği 1. Aşama Kursiyer Eğitimi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68AA9E-5F0F-44B7-9633-412C6751C5A1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687092"/>
      </p:ext>
    </p:extLst>
  </p:cSld>
  <p:clrMapOvr>
    <a:masterClrMapping/>
  </p:clrMapOvr>
  <p:transition>
    <p:dissolv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tr-TR" altLang="tr-TR">
                <a:solidFill>
                  <a:srgbClr val="000000"/>
                </a:solidFill>
              </a:rPr>
              <a:t>Aile Hekimliği 1. Aşama Kursiyer Eğitimi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2AFAAE-46CE-478A-A49D-3B441CE888D1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532385"/>
      </p:ext>
    </p:extLst>
  </p:cSld>
  <p:clrMapOvr>
    <a:masterClrMapping/>
  </p:clrMapOvr>
  <p:transition>
    <p:dissolv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tr-TR" altLang="tr-TR">
                <a:solidFill>
                  <a:srgbClr val="000000"/>
                </a:solidFill>
              </a:rPr>
              <a:t>Aile Hekimliği 1. Aşama Kursiyer Eğitimi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A06B5A-91A0-41EA-8CF2-829A8F1168E7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949172"/>
      </p:ext>
    </p:extLst>
  </p:cSld>
  <p:clrMapOvr>
    <a:masterClrMapping/>
  </p:clrMapOvr>
  <p:transition>
    <p:dissolv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tr-TR" altLang="tr-TR">
                <a:solidFill>
                  <a:srgbClr val="000000"/>
                </a:solidFill>
              </a:rPr>
              <a:t>Aile Hekimliği 1. Aşama Kursiyer Eğitimi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0EF64A-8862-432B-8625-824EEC4AC12E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895254"/>
      </p:ext>
    </p:extLst>
  </p:cSld>
  <p:clrMapOvr>
    <a:masterClrMapping/>
  </p:clrMapOvr>
  <p:transition>
    <p:dissolv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tr-TR" altLang="tr-TR">
                <a:solidFill>
                  <a:srgbClr val="000000"/>
                </a:solidFill>
              </a:rPr>
              <a:t>Aile Hekimliği 1. Aşama Kursiyer Eğitimi 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9E0EFF-5ED9-4FFF-B487-EB5D1F6EBC62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1658"/>
      </p:ext>
    </p:extLst>
  </p:cSld>
  <p:clrMapOvr>
    <a:masterClrMapping/>
  </p:clrMapOvr>
  <p:transition>
    <p:dissolv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tr-TR" altLang="tr-TR">
                <a:solidFill>
                  <a:srgbClr val="000000"/>
                </a:solidFill>
              </a:rPr>
              <a:t>Aile Hekimliği 1. Aşama Kursiyer Eğitimi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20B424-4738-4502-8223-8F3952223091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865996"/>
      </p:ext>
    </p:extLst>
  </p:cSld>
  <p:clrMapOvr>
    <a:masterClrMapping/>
  </p:clrMapOvr>
  <p:transition>
    <p:dissolv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tr-TR" altLang="tr-TR">
                <a:solidFill>
                  <a:srgbClr val="000000"/>
                </a:solidFill>
              </a:rPr>
              <a:t>Aile Hekimliği 1. Aşama Kursiyer Eğitimi 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42557D-3449-4B8D-9D05-8675B52EE700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7995757"/>
      </p:ext>
    </p:extLst>
  </p:cSld>
  <p:clrMapOvr>
    <a:masterClrMapping/>
  </p:clrMapOvr>
  <p:transition>
    <p:dissolv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tr-TR" altLang="tr-TR">
                <a:solidFill>
                  <a:srgbClr val="000000"/>
                </a:solidFill>
              </a:rPr>
              <a:t>Aile Hekimliği 1. Aşama Kursiyer Eğitimi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2D2FF9-73D0-4441-875C-BBEA23D3F8B3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638471"/>
      </p:ext>
    </p:extLst>
  </p:cSld>
  <p:clrMapOvr>
    <a:masterClrMapping/>
  </p:clrMapOvr>
  <p:transition>
    <p:dissolv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tr-TR" altLang="tr-TR">
                <a:solidFill>
                  <a:srgbClr val="000000"/>
                </a:solidFill>
              </a:rPr>
              <a:t>Aile Hekimliği 1. Aşama Kursiyer Eğitimi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C658A6-0570-4649-B1AA-DAD699BCB813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56595"/>
      </p:ext>
    </p:extLst>
  </p:cSld>
  <p:clrMapOvr>
    <a:masterClrMapping/>
  </p:clrMapOvr>
  <p:transition>
    <p:dissolv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tr-TR" altLang="tr-TR">
                <a:solidFill>
                  <a:srgbClr val="000000"/>
                </a:solidFill>
              </a:rPr>
              <a:t>Aile Hekimliği 1. Aşama Kursiyer Eğitimi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8A0B03-D023-4DCB-920B-24A42E99CD0B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383202"/>
      </p:ext>
    </p:extLst>
  </p:cSld>
  <p:clrMapOvr>
    <a:masterClrMapping/>
  </p:clrMapOvr>
  <p:transition>
    <p:dissolv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tr-TR" altLang="tr-TR">
                <a:solidFill>
                  <a:srgbClr val="000000"/>
                </a:solidFill>
              </a:rPr>
              <a:t>Aile Hekimliği 1. Aşama Kursiyer Eğitimi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8AAB84-51DA-4CEA-9E60-783A40965B26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613013"/>
      </p:ext>
    </p:extLst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başlık stili için tıklatın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metin stillerini düzenlemek için tıklatın</a:t>
            </a:r>
          </a:p>
          <a:p>
            <a:pPr lvl="1"/>
            <a:r>
              <a:rPr lang="tr-TR" altLang="tr-TR" smtClean="0"/>
              <a:t>İkinci düzey</a:t>
            </a:r>
          </a:p>
          <a:p>
            <a:pPr lvl="2"/>
            <a:r>
              <a:rPr lang="tr-TR" altLang="tr-TR" smtClean="0"/>
              <a:t>Üçüncü düzey</a:t>
            </a:r>
          </a:p>
          <a:p>
            <a:pPr lvl="3"/>
            <a:r>
              <a:rPr lang="tr-TR" altLang="tr-TR" smtClean="0"/>
              <a:t>Dördüncü düzey</a:t>
            </a:r>
          </a:p>
          <a:p>
            <a:pPr lvl="4"/>
            <a:r>
              <a:rPr lang="tr-TR" altLang="tr-TR" smtClean="0"/>
              <a:t>Beşinci düzey</a:t>
            </a:r>
          </a:p>
        </p:txBody>
      </p:sp>
      <p:sp>
        <p:nvSpPr>
          <p:cNvPr id="7475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altLang="en-US">
              <a:solidFill>
                <a:srgbClr val="000000"/>
              </a:solidFill>
            </a:endParaRPr>
          </a:p>
        </p:txBody>
      </p:sp>
      <p:sp>
        <p:nvSpPr>
          <p:cNvPr id="747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smtClean="0">
                <a:solidFill>
                  <a:srgbClr val="000000"/>
                </a:solidFill>
                <a:ea typeface="ＭＳ Ｐゴシック" pitchFamily="34" charset="-128"/>
              </a:rPr>
              <a:t>Aile Hekimliği 1. Aşama Kursiyer Eğitimi </a:t>
            </a:r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aramond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8E25D1E-01D4-455A-8966-7CC959D60B1E}" type="slidenum">
              <a:rPr lang="tr-TR" altLang="tr-TR" smtClean="0">
                <a:solidFill>
                  <a:srgbClr val="000000"/>
                </a:solidFill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tr-TR" altLang="tr-TR" smtClean="0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1031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mtClean="0">
              <a:solidFill>
                <a:srgbClr val="000000"/>
              </a:solidFill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mtClean="0">
              <a:solidFill>
                <a:srgbClr val="000000"/>
              </a:solidFill>
              <a:latin typeface="Verdana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74898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dissolve/>
  </p:transition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ea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4 Altbilgi Yer Tutucusu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t>Aile Hekimliği 1. Aşama Kursiyer Eğitimi </a:t>
            </a:r>
          </a:p>
        </p:txBody>
      </p:sp>
      <p:sp>
        <p:nvSpPr>
          <p:cNvPr id="33794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F9AC75FF-E04D-4598-99F7-DE06DB6939D2}" type="slidenum"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pPr eaLnBrk="1" hangingPunct="1"/>
              <a:t>1</a:t>
            </a:fld>
            <a:endParaRPr lang="tr-TR" altLang="tr-TR" sz="120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77813"/>
            <a:ext cx="8569325" cy="919162"/>
          </a:xfrm>
        </p:spPr>
        <p:txBody>
          <a:bodyPr/>
          <a:lstStyle/>
          <a:p>
            <a:pPr eaLnBrk="1" hangingPunct="1"/>
            <a:r>
              <a:rPr lang="tr-TR" altLang="tr-TR" b="1" smtClean="0">
                <a:ea typeface="ＭＳ Ｐゴシック" pitchFamily="34" charset="-128"/>
              </a:rPr>
              <a:t>Başarılı hasta-hekim görüşmesi için;</a:t>
            </a:r>
          </a:p>
        </p:txBody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557338"/>
            <a:ext cx="82804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r-TR" altLang="tr-TR" sz="3200" smtClean="0">
                <a:latin typeface="Verdana" pitchFamily="34" charset="0"/>
                <a:ea typeface="ＭＳ Ｐゴシック" pitchFamily="34" charset="-128"/>
              </a:rPr>
              <a:t>Dikkatli bir dinleme, 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3200" smtClean="0">
                <a:latin typeface="Verdana" pitchFamily="34" charset="0"/>
                <a:ea typeface="ＭＳ Ｐゴシック" pitchFamily="34" charset="-128"/>
              </a:rPr>
              <a:t>doktorun konuşmaya geç başlaması, 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3200" smtClean="0">
                <a:latin typeface="Verdana" pitchFamily="34" charset="0"/>
                <a:ea typeface="ＭＳ Ｐゴシック" pitchFamily="34" charset="-128"/>
              </a:rPr>
              <a:t>açık uçlu soruların sorulması,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3200" smtClean="0">
                <a:latin typeface="Verdana" pitchFamily="34" charset="0"/>
                <a:ea typeface="ＭＳ Ｐゴシック" pitchFamily="34" charset="-128"/>
              </a:rPr>
              <a:t>hastanın soru sormasına olanak tanınması, 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3200" smtClean="0">
                <a:latin typeface="Verdana" pitchFamily="34" charset="0"/>
                <a:ea typeface="ＭＳ Ｐゴシック" pitchFamily="34" charset="-128"/>
              </a:rPr>
              <a:t>görüşmenin hasta odaklı olması, 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3200" smtClean="0">
                <a:latin typeface="Verdana" pitchFamily="34" charset="0"/>
                <a:ea typeface="ＭＳ Ｐゴシック" pitchFamily="34" charset="-128"/>
              </a:rPr>
              <a:t>sözsüz iletişime dikkat edilmesi, </a:t>
            </a:r>
          </a:p>
        </p:txBody>
      </p:sp>
    </p:spTree>
    <p:extLst>
      <p:ext uri="{BB962C8B-B14F-4D97-AF65-F5344CB8AC3E}">
        <p14:creationId xmlns:p14="http://schemas.microsoft.com/office/powerpoint/2010/main" val="1618837792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4 Altbilgi Yer Tutucusu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t>Aile Hekimliği 1. Aşama Kursiyer Eğitimi </a:t>
            </a:r>
          </a:p>
        </p:txBody>
      </p:sp>
      <p:sp>
        <p:nvSpPr>
          <p:cNvPr id="34818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AA530A77-EA09-4382-9A51-211ACDB127E5}" type="slidenum"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pPr eaLnBrk="1" hangingPunct="1"/>
              <a:t>2</a:t>
            </a:fld>
            <a:endParaRPr lang="tr-TR" altLang="tr-TR" sz="120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800" b="1" smtClean="0">
                <a:ea typeface="ＭＳ Ｐゴシック" pitchFamily="34" charset="-128"/>
              </a:rPr>
              <a:t>Başarılı hasta-hekim görüşmesi için;</a:t>
            </a:r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r-TR" altLang="tr-TR" sz="3200" smtClean="0">
                <a:latin typeface="Verdana" pitchFamily="34" charset="0"/>
                <a:ea typeface="ＭＳ Ｐゴシック" pitchFamily="34" charset="-128"/>
              </a:rPr>
              <a:t>hastanın anlayıp anlamadığının kontrol edilmesi,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3200" smtClean="0">
                <a:latin typeface="Verdana" pitchFamily="34" charset="0"/>
                <a:ea typeface="ＭＳ Ｐゴシック" pitchFamily="34" charset="-128"/>
              </a:rPr>
              <a:t>anlamayı kolaylaştırma, 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3200" smtClean="0">
                <a:latin typeface="Verdana" pitchFamily="34" charset="0"/>
                <a:ea typeface="ＭＳ Ｐゴシック" pitchFamily="34" charset="-128"/>
              </a:rPr>
              <a:t>sadece fiziksel değil psikososyal sorunların da belirlenmesi,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3200" smtClean="0">
                <a:latin typeface="Verdana" pitchFamily="34" charset="0"/>
                <a:ea typeface="ＭＳ Ｐゴシック" pitchFamily="34" charset="-128"/>
              </a:rPr>
              <a:t>tedavi seçeneklerinin belirlenip hastanın da planların içine katılması gerekmektedir.</a:t>
            </a:r>
          </a:p>
          <a:p>
            <a:pPr eaLnBrk="1" hangingPunct="1">
              <a:lnSpc>
                <a:spcPct val="90000"/>
              </a:lnSpc>
            </a:pPr>
            <a:endParaRPr lang="tr-TR" altLang="tr-TR" sz="3200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9758409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4 Altbilgi Yer Tutucusu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t>Aile Hekimliği 1. Aşama Kursiyer Eğitimi </a:t>
            </a:r>
          </a:p>
        </p:txBody>
      </p:sp>
      <p:sp>
        <p:nvSpPr>
          <p:cNvPr id="35842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E803C003-DD0B-45A4-A8A4-E8A40C6A8C78}" type="slidenum"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pPr eaLnBrk="1" hangingPunct="1"/>
              <a:t>3</a:t>
            </a:fld>
            <a:endParaRPr lang="tr-TR" altLang="tr-TR" sz="120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1139825"/>
          </a:xfrm>
        </p:spPr>
        <p:txBody>
          <a:bodyPr/>
          <a:lstStyle/>
          <a:p>
            <a:pPr eaLnBrk="1" hangingPunct="1"/>
            <a:r>
              <a:rPr lang="tr-TR" altLang="tr-TR" smtClean="0">
                <a:solidFill>
                  <a:schemeClr val="accent2"/>
                </a:solidFill>
                <a:latin typeface="Arial" pitchFamily="34" charset="0"/>
                <a:ea typeface="ＭＳ Ｐゴシック" pitchFamily="34" charset="-128"/>
              </a:rPr>
              <a:t>GÖRÜŞMENİN ETKİLERİ</a:t>
            </a:r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2060575"/>
            <a:ext cx="8424862" cy="4070350"/>
          </a:xfrm>
        </p:spPr>
        <p:txBody>
          <a:bodyPr/>
          <a:lstStyle/>
          <a:p>
            <a:pPr eaLnBrk="1" hangingPunct="1"/>
            <a:r>
              <a:rPr lang="tr-TR" altLang="tr-TR" smtClean="0">
                <a:ea typeface="ＭＳ Ｐゴシック" pitchFamily="34" charset="-128"/>
              </a:rPr>
              <a:t>KISA DÖNEM - HASTA MEMNUNİYETİ</a:t>
            </a:r>
          </a:p>
          <a:p>
            <a:pPr eaLnBrk="1" hangingPunct="1">
              <a:buFont typeface="Wingdings" pitchFamily="2" charset="2"/>
              <a:buNone/>
            </a:pPr>
            <a:endParaRPr lang="tr-TR" altLang="tr-TR" smtClean="0">
              <a:ea typeface="ＭＳ Ｐゴシック" pitchFamily="34" charset="-128"/>
            </a:endParaRPr>
          </a:p>
          <a:p>
            <a:pPr eaLnBrk="1" hangingPunct="1"/>
            <a:r>
              <a:rPr lang="tr-TR" altLang="tr-TR" smtClean="0">
                <a:ea typeface="ＭＳ Ｐゴシック" pitchFamily="34" charset="-128"/>
              </a:rPr>
              <a:t>ORTA DÖNEM - HASTA UYUMU</a:t>
            </a:r>
          </a:p>
          <a:p>
            <a:pPr eaLnBrk="1" hangingPunct="1">
              <a:buFont typeface="Wingdings" pitchFamily="2" charset="2"/>
              <a:buNone/>
            </a:pPr>
            <a:endParaRPr lang="tr-TR" altLang="tr-TR" smtClean="0">
              <a:ea typeface="ＭＳ Ｐゴシック" pitchFamily="34" charset="-128"/>
            </a:endParaRPr>
          </a:p>
          <a:p>
            <a:pPr eaLnBrk="1" hangingPunct="1"/>
            <a:r>
              <a:rPr lang="tr-TR" altLang="tr-TR" smtClean="0">
                <a:ea typeface="ＭＳ Ｐゴシック" pitchFamily="34" charset="-128"/>
              </a:rPr>
              <a:t>UZUN DÖNEM - SAĞLIK DURUMUNDA İYİLEŞME</a:t>
            </a:r>
          </a:p>
          <a:p>
            <a:pPr eaLnBrk="1" hangingPunct="1"/>
            <a:endParaRPr lang="tr-TR" altLang="tr-TR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9120224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4 Altbilgi Yer Tutucusu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t>Aile Hekimliği 1. Aşama Kursiyer Eğitimi </a:t>
            </a:r>
          </a:p>
        </p:txBody>
      </p:sp>
      <p:sp>
        <p:nvSpPr>
          <p:cNvPr id="36866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1FA7C13-27B7-410F-AA3A-E47B81C16A4E}" type="slidenum"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pPr eaLnBrk="1" hangingPunct="1"/>
              <a:t>4</a:t>
            </a:fld>
            <a:endParaRPr lang="tr-TR" altLang="tr-TR" sz="120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ea typeface="ＭＳ Ｐゴシック" pitchFamily="34" charset="-128"/>
              </a:rPr>
              <a:t>Görüşmedeki Tuzaklar</a:t>
            </a:r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96975"/>
            <a:ext cx="8424862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r-TR" altLang="tr-TR" sz="2800" smtClean="0">
                <a:latin typeface="Verdana" pitchFamily="34" charset="0"/>
                <a:ea typeface="ＭＳ Ｐゴシック" pitchFamily="34" charset="-128"/>
              </a:rPr>
              <a:t>Hekimin iyi bir hasta görüşmesi yapma ve tıbbi öykü alma başarısı, görüşme tuzaklarına düşmeme yeteneği ile ilişkilidir. 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2800" smtClean="0">
                <a:latin typeface="Verdana" pitchFamily="34" charset="0"/>
                <a:ea typeface="ＭＳ Ｐゴシック" pitchFamily="34" charset="-128"/>
              </a:rPr>
              <a:t>Deneyimli-deneyimsiz tüm hekimler meslek hayatları boyunca bu tuzaklarla karşılaşabilirler. 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2800" smtClean="0">
                <a:latin typeface="Verdana" pitchFamily="34" charset="0"/>
                <a:ea typeface="ＭＳ Ｐゴシック" pitchFamily="34" charset="-128"/>
              </a:rPr>
              <a:t>Tuzakların farkında olmak ve görüşme sırasında önerilen teknikleri kullanmak, başarılı bir hasta-hekim ilişkisinin kurulmasında yardımcı olacaktır.</a:t>
            </a:r>
          </a:p>
        </p:txBody>
      </p:sp>
    </p:spTree>
    <p:extLst>
      <p:ext uri="{BB962C8B-B14F-4D97-AF65-F5344CB8AC3E}">
        <p14:creationId xmlns:p14="http://schemas.microsoft.com/office/powerpoint/2010/main" val="262666761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4 Altbilgi Yer Tutucusu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t>Aile Hekimliği 1. Aşama Kursiyer Eğitimi </a:t>
            </a:r>
          </a:p>
        </p:txBody>
      </p:sp>
      <p:sp>
        <p:nvSpPr>
          <p:cNvPr id="37890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9804F371-30DE-443E-B0E7-23332661A543}" type="slidenum"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pPr eaLnBrk="1" hangingPunct="1"/>
              <a:t>5</a:t>
            </a:fld>
            <a:endParaRPr lang="tr-TR" altLang="tr-TR" sz="120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ea typeface="ＭＳ Ｐゴシック" pitchFamily="34" charset="-128"/>
              </a:rPr>
              <a:t>Görüşmedeki Tuzaklar</a:t>
            </a: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125538"/>
            <a:ext cx="882015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r-TR" altLang="tr-TR" sz="2800" smtClean="0">
                <a:solidFill>
                  <a:srgbClr val="FF0000"/>
                </a:solidFill>
                <a:latin typeface="Verdana" pitchFamily="34" charset="0"/>
                <a:ea typeface="ＭＳ Ｐゴシック" pitchFamily="34" charset="-128"/>
              </a:rPr>
              <a:t>1- Doğrudan soru yöneltme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r-TR" altLang="tr-TR" sz="2800" smtClean="0">
                <a:latin typeface="Verdana" pitchFamily="34" charset="0"/>
                <a:ea typeface="ＭＳ Ｐゴシック" pitchFamily="34" charset="-128"/>
              </a:rPr>
              <a:t>Hastanın kendi gündemini sorgulayamayabilir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r-TR" altLang="tr-TR" sz="320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En sık düşülen tuzaktır.</a:t>
            </a:r>
          </a:p>
          <a:p>
            <a:pPr algn="just" eaLnBrk="1" hangingPunct="1">
              <a:lnSpc>
                <a:spcPct val="90000"/>
              </a:lnSpc>
            </a:pPr>
            <a:r>
              <a:rPr lang="tr-TR" altLang="tr-TR" sz="320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Direkt sorularla yönlendirilmiş bir görüşme birim zamanda çok az bilgi sağlar çünkü zamanın çoğu görüşmecinin soruları kurgulaması ve sormasına harcanır.</a:t>
            </a:r>
          </a:p>
          <a:p>
            <a:pPr algn="just" eaLnBrk="1" hangingPunct="1">
              <a:lnSpc>
                <a:spcPct val="90000"/>
              </a:lnSpc>
            </a:pPr>
            <a:r>
              <a:rPr lang="tr-TR" altLang="tr-TR" sz="320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Görüşmeci eğer şans eseri uygun soruyu kurgulamamışsa, hastanın vermek istediği bilgiye hiç ulaşamayabilir.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tr-TR" altLang="tr-TR" sz="3200" smtClean="0">
              <a:latin typeface="Times New Roman" pitchFamily="18" charset="0"/>
              <a:ea typeface="ＭＳ Ｐゴシック" pitchFamily="34" charset="-128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tr-TR" altLang="tr-TR" sz="2800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420615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4 Altbilgi Yer Tutucusu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t>Aile Hekimliği 1. Aşama Kursiyer Eğitimi </a:t>
            </a:r>
          </a:p>
        </p:txBody>
      </p:sp>
      <p:sp>
        <p:nvSpPr>
          <p:cNvPr id="38914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2A837838-E4C5-4697-9C2F-4C7B5EFE052D}" type="slidenum"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pPr eaLnBrk="1" hangingPunct="1"/>
              <a:t>6</a:t>
            </a:fld>
            <a:endParaRPr lang="tr-TR" altLang="tr-TR" sz="120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ea typeface="ＭＳ Ｐゴシック" pitchFamily="34" charset="-128"/>
              </a:rPr>
              <a:t>Görüşmedeki Tuzaklar</a:t>
            </a: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tr-TR" altLang="tr-TR" sz="3200" smtClean="0">
                <a:solidFill>
                  <a:srgbClr val="FF0000"/>
                </a:solidFill>
                <a:latin typeface="Verdana" pitchFamily="34" charset="0"/>
                <a:ea typeface="ＭＳ Ｐゴシック" pitchFamily="34" charset="-128"/>
              </a:rPr>
              <a:t>2- Neden-Niçin soruları</a:t>
            </a:r>
          </a:p>
          <a:p>
            <a:pPr eaLnBrk="1" hangingPunct="1">
              <a:buFont typeface="Wingdings" pitchFamily="2" charset="2"/>
              <a:buNone/>
            </a:pPr>
            <a:r>
              <a:rPr lang="tr-TR" altLang="tr-TR" sz="3200" smtClean="0">
                <a:latin typeface="Verdana" pitchFamily="34" charset="0"/>
                <a:ea typeface="ＭＳ Ｐゴシック" pitchFamily="34" charset="-128"/>
              </a:rPr>
              <a:t>	Suçluluk duygusuna yol açabilir</a:t>
            </a:r>
          </a:p>
          <a:p>
            <a:pPr eaLnBrk="1" hangingPunct="1"/>
            <a:r>
              <a:rPr lang="tr-TR" altLang="tr-TR" sz="320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Hastalar</a:t>
            </a:r>
            <a:r>
              <a:rPr lang="tr-TR" altLang="tr-TR" sz="3200" smtClean="0">
                <a:latin typeface="Times New Roman" pitchFamily="18" charset="0"/>
                <a:ea typeface="ＭＳ Ｐゴシック" pitchFamily="34" charset="-128"/>
              </a:rPr>
              <a:t>ı</a:t>
            </a:r>
            <a:r>
              <a:rPr lang="tr-TR" altLang="tr-TR" sz="320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davran</a:t>
            </a:r>
            <a:r>
              <a:rPr lang="tr-TR" altLang="tr-TR" sz="3200" smtClean="0">
                <a:latin typeface="Times New Roman" pitchFamily="18" charset="0"/>
                <a:ea typeface="ＭＳ Ｐゴシック" pitchFamily="34" charset="-128"/>
              </a:rPr>
              <a:t>ış</a:t>
            </a:r>
            <a:r>
              <a:rPr lang="tr-TR" altLang="tr-TR" sz="320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lar</a:t>
            </a:r>
            <a:r>
              <a:rPr lang="tr-TR" altLang="tr-TR" sz="3200" smtClean="0">
                <a:latin typeface="Times New Roman" pitchFamily="18" charset="0"/>
                <a:ea typeface="ＭＳ Ｐゴシック" pitchFamily="34" charset="-128"/>
              </a:rPr>
              <a:t>ı</a:t>
            </a:r>
            <a:r>
              <a:rPr lang="tr-TR" altLang="tr-TR" sz="320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hakk</a:t>
            </a:r>
            <a:r>
              <a:rPr lang="tr-TR" altLang="tr-TR" sz="3200" smtClean="0">
                <a:latin typeface="Times New Roman" pitchFamily="18" charset="0"/>
                <a:ea typeface="ＭＳ Ｐゴシック" pitchFamily="34" charset="-128"/>
              </a:rPr>
              <a:t>ı</a:t>
            </a:r>
            <a:r>
              <a:rPr lang="tr-TR" altLang="tr-TR" sz="320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nda suçlu hissettir</a:t>
            </a:r>
            <a:r>
              <a:rPr lang="tr-TR" altLang="tr-TR" sz="3200" smtClean="0">
                <a:latin typeface="Times New Roman" pitchFamily="18" charset="0"/>
                <a:ea typeface="ＭＳ Ｐゴシック" pitchFamily="34" charset="-128"/>
              </a:rPr>
              <a:t>ir</a:t>
            </a:r>
            <a:r>
              <a:rPr lang="tr-TR" altLang="tr-TR" sz="320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ve defansif (korumac</a:t>
            </a:r>
            <a:r>
              <a:rPr lang="tr-TR" altLang="tr-TR" sz="3200" smtClean="0">
                <a:latin typeface="Times New Roman" pitchFamily="18" charset="0"/>
                <a:ea typeface="ＭＳ Ｐゴシック" pitchFamily="34" charset="-128"/>
              </a:rPr>
              <a:t>ı</a:t>
            </a:r>
            <a:r>
              <a:rPr lang="tr-TR" altLang="tr-TR" sz="320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) bir tavra sürükle</a:t>
            </a:r>
            <a:r>
              <a:rPr lang="tr-TR" altLang="tr-TR" sz="3200" smtClean="0">
                <a:latin typeface="Times New Roman" pitchFamily="18" charset="0"/>
                <a:ea typeface="ＭＳ Ｐゴシック" pitchFamily="34" charset="-128"/>
              </a:rPr>
              <a:t>r.</a:t>
            </a:r>
          </a:p>
          <a:p>
            <a:pPr eaLnBrk="1" hangingPunct="1"/>
            <a:r>
              <a:rPr lang="tr-TR" altLang="tr-TR" sz="320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Bir niçin sorusu sorarken suçlay</a:t>
            </a:r>
            <a:r>
              <a:rPr lang="tr-TR" altLang="tr-TR" sz="3200" smtClean="0">
                <a:latin typeface="Times New Roman" pitchFamily="18" charset="0"/>
                <a:ea typeface="ＭＳ Ｐゴシック" pitchFamily="34" charset="-128"/>
              </a:rPr>
              <a:t>ı</a:t>
            </a:r>
            <a:r>
              <a:rPr lang="tr-TR" altLang="tr-TR" sz="320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c</a:t>
            </a:r>
            <a:r>
              <a:rPr lang="tr-TR" altLang="tr-TR" sz="3200" smtClean="0">
                <a:latin typeface="Times New Roman" pitchFamily="18" charset="0"/>
                <a:ea typeface="ＭＳ Ｐゴシック" pitchFamily="34" charset="-128"/>
              </a:rPr>
              <a:t>ı</a:t>
            </a:r>
            <a:r>
              <a:rPr lang="tr-TR" altLang="tr-TR" sz="320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tarzlardan kaç</a:t>
            </a:r>
            <a:r>
              <a:rPr lang="tr-TR" altLang="tr-TR" sz="3200" smtClean="0">
                <a:latin typeface="Times New Roman" pitchFamily="18" charset="0"/>
                <a:ea typeface="ＭＳ Ｐゴシック" pitchFamily="34" charset="-128"/>
              </a:rPr>
              <a:t>ı</a:t>
            </a:r>
            <a:r>
              <a:rPr lang="tr-TR" altLang="tr-TR" sz="320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nmak çok zordur.</a:t>
            </a:r>
            <a:endParaRPr lang="en-US" altLang="tr-TR" sz="3200" smtClean="0">
              <a:latin typeface="Times New Roman" pitchFamily="18" charset="0"/>
              <a:ea typeface="ＭＳ Ｐゴシック" pitchFamily="34" charset="-128"/>
            </a:endParaRPr>
          </a:p>
          <a:p>
            <a:pPr eaLnBrk="1" hangingPunct="1">
              <a:buFont typeface="Wingdings" pitchFamily="2" charset="2"/>
              <a:buNone/>
            </a:pPr>
            <a:endParaRPr lang="tr-TR" altLang="tr-TR" sz="3200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6636367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4 Altbilgi Yer Tutucusu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t>Aile Hekimliği 1. Aşama Kursiyer Eğitimi </a:t>
            </a:r>
          </a:p>
        </p:txBody>
      </p:sp>
      <p:sp>
        <p:nvSpPr>
          <p:cNvPr id="39938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58AE8439-51D3-4B81-80F4-7F9F44453547}" type="slidenum"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pPr eaLnBrk="1" hangingPunct="1"/>
              <a:t>7</a:t>
            </a:fld>
            <a:endParaRPr lang="tr-TR" altLang="tr-TR" sz="120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ea typeface="ＭＳ Ｐゴシック" pitchFamily="34" charset="-128"/>
              </a:rPr>
              <a:t>Görüşmedeki Tuzaklar</a:t>
            </a:r>
          </a:p>
        </p:txBody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ja-JP" altLang="tr-TR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“</a:t>
            </a:r>
            <a:r>
              <a:rPr lang="tr-TR" altLang="ja-JP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o ilac</a:t>
            </a:r>
            <a:r>
              <a:rPr lang="tr-TR" altLang="ja-JP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</a:rPr>
              <a:t>ı</a:t>
            </a:r>
            <a:r>
              <a:rPr lang="tr-TR" altLang="ja-JP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niçin ald</a:t>
            </a:r>
            <a:r>
              <a:rPr lang="tr-TR" altLang="ja-JP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</a:rPr>
              <a:t>ı</a:t>
            </a:r>
            <a:r>
              <a:rPr lang="tr-TR" altLang="ja-JP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n?</a:t>
            </a:r>
            <a:r>
              <a:rPr lang="ja-JP" altLang="tr-TR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”</a:t>
            </a:r>
            <a:endParaRPr lang="tr-TR" altLang="ja-JP" smtClean="0">
              <a:solidFill>
                <a:schemeClr val="hlink"/>
              </a:solidFill>
              <a:latin typeface="Times New Roman" pitchFamily="18" charset="0"/>
              <a:ea typeface="ＭＳ Ｐゴシック" pitchFamily="34" charset="-128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ja-JP" altLang="tr-TR" smtClean="0">
                <a:solidFill>
                  <a:schemeClr val="tx2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“</a:t>
            </a:r>
            <a:r>
              <a:rPr lang="tr-TR" altLang="ja-JP" smtClean="0">
                <a:solidFill>
                  <a:schemeClr val="tx2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O ilac</a:t>
            </a:r>
            <a:r>
              <a:rPr lang="tr-TR" altLang="ja-JP" smtClean="0">
                <a:solidFill>
                  <a:schemeClr val="tx2"/>
                </a:solidFill>
                <a:latin typeface="Times New Roman" pitchFamily="18" charset="0"/>
                <a:ea typeface="ＭＳ Ｐゴシック" pitchFamily="34" charset="-128"/>
              </a:rPr>
              <a:t>ı</a:t>
            </a:r>
            <a:r>
              <a:rPr lang="tr-TR" altLang="ja-JP" smtClean="0">
                <a:solidFill>
                  <a:schemeClr val="tx2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alman</a:t>
            </a:r>
            <a:r>
              <a:rPr lang="tr-TR" altLang="ja-JP" smtClean="0">
                <a:solidFill>
                  <a:schemeClr val="tx2"/>
                </a:solidFill>
                <a:latin typeface="Times New Roman" pitchFamily="18" charset="0"/>
                <a:ea typeface="ＭＳ Ｐゴシック" pitchFamily="34" charset="-128"/>
              </a:rPr>
              <a:t>ı</a:t>
            </a:r>
            <a:r>
              <a:rPr lang="tr-TR" altLang="ja-JP" smtClean="0">
                <a:solidFill>
                  <a:schemeClr val="tx2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zdan bahsedin</a:t>
            </a:r>
            <a:r>
              <a:rPr lang="ja-JP" altLang="tr-TR" smtClean="0">
                <a:solidFill>
                  <a:schemeClr val="tx2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”</a:t>
            </a:r>
            <a:endParaRPr lang="tr-TR" altLang="ja-JP" smtClean="0">
              <a:solidFill>
                <a:schemeClr val="hlink"/>
              </a:solidFill>
              <a:latin typeface="Times New Roman" pitchFamily="18" charset="0"/>
              <a:ea typeface="ＭＳ Ｐゴシック" pitchFamily="34" charset="-128"/>
            </a:endParaRPr>
          </a:p>
          <a:p>
            <a:pPr eaLnBrk="1" hangingPunct="1"/>
            <a:r>
              <a:rPr lang="ja-JP" altLang="tr-TR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“</a:t>
            </a:r>
            <a:r>
              <a:rPr lang="tr-TR" altLang="ja-JP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i</a:t>
            </a:r>
            <a:r>
              <a:rPr lang="tr-TR" altLang="ja-JP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</a:rPr>
              <a:t>ş</a:t>
            </a:r>
            <a:r>
              <a:rPr lang="tr-TR" altLang="ja-JP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i niçin  b</a:t>
            </a:r>
            <a:r>
              <a:rPr lang="tr-TR" altLang="ja-JP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</a:rPr>
              <a:t>ı</a:t>
            </a:r>
            <a:r>
              <a:rPr lang="tr-TR" altLang="ja-JP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rakt</a:t>
            </a:r>
            <a:r>
              <a:rPr lang="tr-TR" altLang="ja-JP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</a:rPr>
              <a:t>ı</a:t>
            </a:r>
            <a:r>
              <a:rPr lang="tr-TR" altLang="ja-JP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n?</a:t>
            </a:r>
            <a:r>
              <a:rPr lang="ja-JP" altLang="tr-TR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”</a:t>
            </a:r>
            <a:endParaRPr lang="tr-TR" altLang="ja-JP" smtClean="0">
              <a:solidFill>
                <a:schemeClr val="hlink"/>
              </a:solidFill>
              <a:latin typeface="Times New Roman" pitchFamily="18" charset="0"/>
              <a:ea typeface="ＭＳ Ｐゴシック" pitchFamily="34" charset="-128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ja-JP" altLang="tr-TR" smtClean="0">
                <a:solidFill>
                  <a:schemeClr val="tx2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“</a:t>
            </a:r>
            <a:r>
              <a:rPr lang="tr-TR" altLang="ja-JP" smtClean="0">
                <a:solidFill>
                  <a:schemeClr val="tx2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i</a:t>
            </a:r>
            <a:r>
              <a:rPr lang="tr-TR" altLang="ja-JP" smtClean="0">
                <a:solidFill>
                  <a:schemeClr val="tx2"/>
                </a:solidFill>
                <a:latin typeface="Times New Roman" pitchFamily="18" charset="0"/>
                <a:ea typeface="ＭＳ Ｐゴシック" pitchFamily="34" charset="-128"/>
              </a:rPr>
              <a:t>ş</a:t>
            </a:r>
            <a:r>
              <a:rPr lang="tr-TR" altLang="ja-JP" smtClean="0">
                <a:solidFill>
                  <a:schemeClr val="tx2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i b</a:t>
            </a:r>
            <a:r>
              <a:rPr lang="tr-TR" altLang="ja-JP" smtClean="0">
                <a:solidFill>
                  <a:schemeClr val="tx2"/>
                </a:solidFill>
                <a:latin typeface="Times New Roman" pitchFamily="18" charset="0"/>
                <a:ea typeface="ＭＳ Ｐゴシック" pitchFamily="34" charset="-128"/>
              </a:rPr>
              <a:t>ı</a:t>
            </a:r>
            <a:r>
              <a:rPr lang="tr-TR" altLang="ja-JP" smtClean="0">
                <a:solidFill>
                  <a:schemeClr val="tx2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rakman</a:t>
            </a:r>
            <a:r>
              <a:rPr lang="tr-TR" altLang="ja-JP" smtClean="0">
                <a:solidFill>
                  <a:schemeClr val="tx2"/>
                </a:solidFill>
                <a:latin typeface="Times New Roman" pitchFamily="18" charset="0"/>
                <a:ea typeface="ＭＳ Ｐゴシック" pitchFamily="34" charset="-128"/>
              </a:rPr>
              <a:t>ı</a:t>
            </a:r>
            <a:r>
              <a:rPr lang="tr-TR" altLang="ja-JP" smtClean="0">
                <a:solidFill>
                  <a:schemeClr val="tx2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z</a:t>
            </a:r>
            <a:r>
              <a:rPr lang="tr-TR" altLang="ja-JP" smtClean="0">
                <a:solidFill>
                  <a:schemeClr val="tx2"/>
                </a:solidFill>
                <a:latin typeface="Times New Roman" pitchFamily="18" charset="0"/>
                <a:ea typeface="ＭＳ Ｐゴシック" pitchFamily="34" charset="-128"/>
              </a:rPr>
              <a:t> </a:t>
            </a:r>
            <a:r>
              <a:rPr lang="tr-TR" altLang="ja-JP" smtClean="0">
                <a:solidFill>
                  <a:schemeClr val="tx2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m</a:t>
            </a:r>
            <a:r>
              <a:rPr lang="tr-TR" altLang="ja-JP" smtClean="0">
                <a:solidFill>
                  <a:schemeClr val="tx2"/>
                </a:solidFill>
                <a:latin typeface="Times New Roman" pitchFamily="18" charset="0"/>
                <a:ea typeface="ＭＳ Ｐゴシック" pitchFamily="34" charset="-128"/>
              </a:rPr>
              <a:t>ı</a:t>
            </a:r>
            <a:r>
              <a:rPr lang="tr-TR" altLang="ja-JP" smtClean="0">
                <a:solidFill>
                  <a:schemeClr val="tx2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gerekti?</a:t>
            </a:r>
            <a:r>
              <a:rPr lang="ja-JP" altLang="tr-TR" smtClean="0">
                <a:solidFill>
                  <a:schemeClr val="tx2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”</a:t>
            </a:r>
            <a:endParaRPr lang="tr-TR" altLang="ja-JP" smtClean="0">
              <a:solidFill>
                <a:schemeClr val="tx2"/>
              </a:solidFill>
              <a:latin typeface="Times New Roman" pitchFamily="18" charset="0"/>
              <a:ea typeface="ＭＳ Ｐゴシック" pitchFamily="34" charset="-128"/>
            </a:endParaRPr>
          </a:p>
          <a:p>
            <a:pPr eaLnBrk="1" hangingPunct="1"/>
            <a:r>
              <a:rPr lang="ja-JP" altLang="tr-TR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“</a:t>
            </a:r>
            <a:r>
              <a:rPr lang="tr-TR" altLang="ja-JP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niçin bo</a:t>
            </a:r>
            <a:r>
              <a:rPr lang="tr-TR" altLang="ja-JP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</a:rPr>
              <a:t>ş</a:t>
            </a:r>
            <a:r>
              <a:rPr lang="tr-TR" altLang="ja-JP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and</a:t>
            </a:r>
            <a:r>
              <a:rPr lang="tr-TR" altLang="ja-JP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</a:rPr>
              <a:t>ı</a:t>
            </a:r>
            <a:r>
              <a:rPr lang="tr-TR" altLang="ja-JP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n?</a:t>
            </a:r>
            <a:r>
              <a:rPr lang="ja-JP" altLang="tr-TR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”</a:t>
            </a:r>
            <a:r>
              <a:rPr lang="en-US" altLang="ja-JP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</a:rPr>
              <a:t> </a:t>
            </a:r>
          </a:p>
          <a:p>
            <a:pPr eaLnBrk="1" hangingPunct="1">
              <a:buFont typeface="Wingdings" pitchFamily="2" charset="2"/>
              <a:buNone/>
            </a:pPr>
            <a:r>
              <a:rPr lang="ja-JP" altLang="tr-TR" smtClean="0">
                <a:solidFill>
                  <a:schemeClr val="tx2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“</a:t>
            </a:r>
            <a:r>
              <a:rPr lang="tr-TR" altLang="ja-JP" smtClean="0">
                <a:solidFill>
                  <a:schemeClr val="tx2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bo</a:t>
            </a:r>
            <a:r>
              <a:rPr lang="tr-TR" altLang="ja-JP" smtClean="0">
                <a:solidFill>
                  <a:schemeClr val="tx2"/>
                </a:solidFill>
                <a:latin typeface="Times New Roman" pitchFamily="18" charset="0"/>
                <a:ea typeface="ＭＳ Ｐゴシック" pitchFamily="34" charset="-128"/>
              </a:rPr>
              <a:t>ş</a:t>
            </a:r>
            <a:r>
              <a:rPr lang="tr-TR" altLang="ja-JP" smtClean="0">
                <a:solidFill>
                  <a:schemeClr val="tx2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anman</a:t>
            </a:r>
            <a:r>
              <a:rPr lang="tr-TR" altLang="ja-JP" smtClean="0">
                <a:solidFill>
                  <a:schemeClr val="tx2"/>
                </a:solidFill>
                <a:latin typeface="Times New Roman" pitchFamily="18" charset="0"/>
                <a:ea typeface="ＭＳ Ｐゴシック" pitchFamily="34" charset="-128"/>
              </a:rPr>
              <a:t>ı</a:t>
            </a:r>
            <a:r>
              <a:rPr lang="tr-TR" altLang="ja-JP" smtClean="0">
                <a:solidFill>
                  <a:schemeClr val="tx2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zdan bahsetmek ister misiniz?</a:t>
            </a:r>
            <a:r>
              <a:rPr lang="ja-JP" altLang="tr-TR" smtClean="0">
                <a:solidFill>
                  <a:schemeClr val="tx2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”</a:t>
            </a:r>
            <a:r>
              <a:rPr lang="en-US" altLang="ja-JP" smtClean="0">
                <a:solidFill>
                  <a:schemeClr val="tx2"/>
                </a:solidFill>
                <a:latin typeface="Times New Roman" pitchFamily="18" charset="0"/>
                <a:ea typeface="ＭＳ Ｐゴシック" pitchFamily="34" charset="-128"/>
              </a:rPr>
              <a:t> </a:t>
            </a:r>
          </a:p>
          <a:p>
            <a:pPr eaLnBrk="1" hangingPunct="1"/>
            <a:endParaRPr lang="tr-TR" altLang="tr-TR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6327089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4 Altbilgi Yer Tutucusu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t>Aile Hekimliği 1. Aşama Kursiyer Eğitimi </a:t>
            </a:r>
          </a:p>
        </p:txBody>
      </p:sp>
      <p:sp>
        <p:nvSpPr>
          <p:cNvPr id="40962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D0199318-D80D-40F3-A5E8-9C773B5FAD75}" type="slidenum"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pPr eaLnBrk="1" hangingPunct="1"/>
              <a:t>8</a:t>
            </a:fld>
            <a:endParaRPr lang="tr-TR" altLang="tr-TR" sz="120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ea typeface="ＭＳ Ｐゴシック" pitchFamily="34" charset="-128"/>
              </a:rPr>
              <a:t>Görüşmedeki Tuzaklar</a:t>
            </a:r>
          </a:p>
        </p:txBody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268413"/>
            <a:ext cx="8675687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tr-TR" altLang="tr-TR" sz="2800" smtClean="0">
                <a:solidFill>
                  <a:srgbClr val="FF0000"/>
                </a:solidFill>
                <a:latin typeface="Verdana" pitchFamily="34" charset="0"/>
                <a:ea typeface="ＭＳ Ｐゴシック" pitchFamily="34" charset="-128"/>
              </a:rPr>
              <a:t>3- İma eden sorular </a:t>
            </a:r>
            <a:r>
              <a:rPr lang="tr-TR" altLang="tr-TR" sz="2800" smtClean="0">
                <a:latin typeface="Verdana" pitchFamily="34" charset="0"/>
                <a:ea typeface="ＭＳ Ｐゴシック" pitchFamily="34" charset="-128"/>
              </a:rPr>
              <a:t>	</a:t>
            </a:r>
          </a:p>
          <a:p>
            <a:pPr eaLnBrk="1" hangingPunct="1">
              <a:buFont typeface="Wingdings" pitchFamily="2" charset="2"/>
              <a:buNone/>
            </a:pPr>
            <a:r>
              <a:rPr lang="tr-TR" altLang="tr-TR" sz="3200" smtClean="0">
                <a:latin typeface="Verdana" pitchFamily="34" charset="0"/>
                <a:ea typeface="ＭＳ Ｐゴシック" pitchFamily="34" charset="-128"/>
              </a:rPr>
              <a:t>  Cevabı kendi içinde taşır, hastaya fırsat vermez</a:t>
            </a:r>
          </a:p>
          <a:p>
            <a:pPr eaLnBrk="1" hangingPunct="1">
              <a:buFont typeface="Wingdings" pitchFamily="2" charset="2"/>
              <a:buNone/>
            </a:pPr>
            <a:r>
              <a:rPr lang="tr-TR" altLang="tr-TR" sz="2800" smtClean="0">
                <a:latin typeface="Verdana" pitchFamily="34" charset="0"/>
                <a:ea typeface="ＭＳ Ｐゴシック" pitchFamily="34" charset="-128"/>
              </a:rPr>
              <a:t>   </a:t>
            </a:r>
            <a:r>
              <a:rPr lang="tr-TR" altLang="tr-TR" sz="2800" smtClean="0">
                <a:latin typeface="Verdana" pitchFamily="34" charset="0"/>
                <a:ea typeface="ＭＳ Ｐゴシック" pitchFamily="34" charset="-128"/>
                <a:cs typeface="Times New Roman" pitchFamily="18" charset="0"/>
              </a:rPr>
              <a:t>özellikle hasta doktor </a:t>
            </a:r>
            <a:r>
              <a:rPr lang="tr-TR" altLang="tr-TR" sz="2800" smtClean="0">
                <a:latin typeface="Verdana" pitchFamily="34" charset="0"/>
                <a:ea typeface="ＭＳ Ｐゴシック" pitchFamily="34" charset="-128"/>
              </a:rPr>
              <a:t>karşısında</a:t>
            </a:r>
            <a:r>
              <a:rPr lang="tr-TR" altLang="tr-TR" sz="2800" smtClean="0">
                <a:latin typeface="Verdana" pitchFamily="34" charset="0"/>
                <a:ea typeface="ＭＳ Ｐゴシック" pitchFamily="34" charset="-128"/>
                <a:cs typeface="Times New Roman" pitchFamily="18" charset="0"/>
              </a:rPr>
              <a:t> kendini alt olarak hissediyorsa, uyumlu olma </a:t>
            </a:r>
            <a:r>
              <a:rPr lang="tr-TR" altLang="tr-TR" sz="2800" smtClean="0">
                <a:latin typeface="Verdana" pitchFamily="34" charset="0"/>
                <a:ea typeface="ＭＳ Ｐゴシック" pitchFamily="34" charset="-128"/>
              </a:rPr>
              <a:t>ihtiyacı </a:t>
            </a:r>
            <a:r>
              <a:rPr lang="tr-TR" altLang="tr-TR" sz="2800" smtClean="0">
                <a:latin typeface="Verdana" pitchFamily="34" charset="0"/>
                <a:ea typeface="ＭＳ Ｐゴシック" pitchFamily="34" charset="-128"/>
                <a:cs typeface="Times New Roman" pitchFamily="18" charset="0"/>
              </a:rPr>
              <a:t>hissediyorsa bir çok </a:t>
            </a:r>
            <a:r>
              <a:rPr lang="tr-TR" altLang="tr-TR" sz="2800" smtClean="0">
                <a:latin typeface="Verdana" pitchFamily="34" charset="0"/>
                <a:ea typeface="ＭＳ Ｐゴシック" pitchFamily="34" charset="-128"/>
              </a:rPr>
              <a:t>yanlış </a:t>
            </a:r>
            <a:r>
              <a:rPr lang="tr-TR" altLang="tr-TR" sz="2800" smtClean="0">
                <a:latin typeface="Verdana" pitchFamily="34" charset="0"/>
                <a:ea typeface="ＭＳ Ｐゴシック" pitchFamily="34" charset="-128"/>
                <a:cs typeface="Times New Roman" pitchFamily="18" charset="0"/>
              </a:rPr>
              <a:t>bilgi edinilebilir</a:t>
            </a:r>
            <a:r>
              <a:rPr lang="en-US" altLang="tr-TR" sz="2600" smtClean="0">
                <a:latin typeface="Verdana" pitchFamily="34" charset="0"/>
                <a:ea typeface="ＭＳ Ｐゴシック" pitchFamily="34" charset="-128"/>
                <a:cs typeface="Times New Roman" pitchFamily="18" charset="0"/>
              </a:rPr>
              <a:t> </a:t>
            </a:r>
            <a:r>
              <a:rPr lang="en-US" altLang="tr-TR" sz="2600" smtClean="0">
                <a:latin typeface="Verdana" pitchFamily="34" charset="0"/>
                <a:ea typeface="ＭＳ Ｐゴシック" pitchFamily="34" charset="-128"/>
              </a:rPr>
              <a:t> </a:t>
            </a:r>
            <a:endParaRPr lang="tr-TR" altLang="tr-TR" sz="2600" smtClean="0">
              <a:solidFill>
                <a:schemeClr val="hlink"/>
              </a:solidFill>
              <a:latin typeface="Verdana" pitchFamily="34" charset="0"/>
              <a:ea typeface="ＭＳ Ｐゴシック" pitchFamily="34" charset="-128"/>
              <a:cs typeface="Times New Roman" pitchFamily="18" charset="0"/>
            </a:endParaRPr>
          </a:p>
          <a:p>
            <a:pPr eaLnBrk="1" hangingPunct="1"/>
            <a:r>
              <a:rPr lang="ja-JP" altLang="tr-TR" sz="2600" b="1" smtClean="0">
                <a:solidFill>
                  <a:schemeClr val="hlink"/>
                </a:solidFill>
                <a:latin typeface="Verdana" pitchFamily="34" charset="0"/>
                <a:ea typeface="ＭＳ Ｐゴシック" pitchFamily="34" charset="-128"/>
                <a:cs typeface="Times New Roman" pitchFamily="18" charset="0"/>
              </a:rPr>
              <a:t>“</a:t>
            </a:r>
            <a:r>
              <a:rPr lang="tr-TR" altLang="ja-JP" sz="2600" b="1" smtClean="0">
                <a:solidFill>
                  <a:schemeClr val="hlink"/>
                </a:solidFill>
                <a:latin typeface="Verdana" pitchFamily="34" charset="0"/>
                <a:ea typeface="ＭＳ Ｐゴシック" pitchFamily="34" charset="-128"/>
                <a:cs typeface="Times New Roman" pitchFamily="18" charset="0"/>
              </a:rPr>
              <a:t>Probleminiz </a:t>
            </a:r>
            <a:r>
              <a:rPr lang="tr-TR" altLang="ja-JP" sz="2800" smtClean="0">
                <a:solidFill>
                  <a:schemeClr val="hlink"/>
                </a:solidFill>
                <a:latin typeface="Verdana" pitchFamily="34" charset="0"/>
                <a:ea typeface="ＭＳ Ｐゴシック" pitchFamily="34" charset="-128"/>
              </a:rPr>
              <a:t>hakkında konuşurken </a:t>
            </a:r>
            <a:r>
              <a:rPr lang="tr-TR" altLang="ja-JP" sz="2600" b="1" smtClean="0">
                <a:solidFill>
                  <a:schemeClr val="hlink"/>
                </a:solidFill>
                <a:latin typeface="Verdana" pitchFamily="34" charset="0"/>
                <a:ea typeface="ＭＳ Ｐゴシック" pitchFamily="34" charset="-128"/>
                <a:cs typeface="Times New Roman" pitchFamily="18" charset="0"/>
              </a:rPr>
              <a:t>solunumunuz biraz </a:t>
            </a:r>
            <a:r>
              <a:rPr lang="tr-TR" altLang="ja-JP" sz="2800" smtClean="0">
                <a:solidFill>
                  <a:schemeClr val="hlink"/>
                </a:solidFill>
                <a:latin typeface="Verdana" pitchFamily="34" charset="0"/>
                <a:ea typeface="ＭＳ Ｐゴシック" pitchFamily="34" charset="-128"/>
              </a:rPr>
              <a:t>hızlıydı</a:t>
            </a:r>
            <a:r>
              <a:rPr lang="tr-TR" altLang="ja-JP" sz="2600" b="1" smtClean="0">
                <a:solidFill>
                  <a:schemeClr val="hlink"/>
                </a:solidFill>
                <a:latin typeface="Verdana" pitchFamily="34" charset="0"/>
                <a:ea typeface="ＭＳ Ｐゴシック" pitchFamily="34" charset="-128"/>
                <a:cs typeface="Times New Roman" pitchFamily="18" charset="0"/>
              </a:rPr>
              <a:t>. Acaba o zaman biraz sinirli miydiniz?</a:t>
            </a:r>
            <a:r>
              <a:rPr lang="ja-JP" altLang="tr-TR" sz="2600" b="1" smtClean="0">
                <a:solidFill>
                  <a:schemeClr val="hlink"/>
                </a:solidFill>
                <a:latin typeface="Verdana" pitchFamily="34" charset="0"/>
                <a:ea typeface="ＭＳ Ｐゴシック" pitchFamily="34" charset="-128"/>
                <a:cs typeface="Times New Roman" pitchFamily="18" charset="0"/>
              </a:rPr>
              <a:t>”</a:t>
            </a:r>
            <a:r>
              <a:rPr lang="en-US" altLang="ja-JP" sz="2600" b="1" smtClean="0">
                <a:solidFill>
                  <a:schemeClr val="hlink"/>
                </a:solidFill>
                <a:latin typeface="Verdana" pitchFamily="34" charset="0"/>
                <a:ea typeface="ＭＳ Ｐゴシック" pitchFamily="34" charset="-128"/>
              </a:rPr>
              <a:t> </a:t>
            </a:r>
            <a:endParaRPr lang="tr-TR" altLang="tr-TR" sz="2600" b="1" smtClean="0">
              <a:solidFill>
                <a:schemeClr val="hlink"/>
              </a:solidFill>
              <a:latin typeface="Verdana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441408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4 Altbilgi Yer Tutucusu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t>Aile Hekimliği 1. Aşama Kursiyer Eğitimi </a:t>
            </a:r>
          </a:p>
        </p:txBody>
      </p:sp>
      <p:sp>
        <p:nvSpPr>
          <p:cNvPr id="41986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5FBF613E-F65E-4F37-828A-212771882BB6}" type="slidenum"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pPr eaLnBrk="1" hangingPunct="1"/>
              <a:t>9</a:t>
            </a:fld>
            <a:endParaRPr lang="tr-TR" altLang="tr-TR" sz="120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ea typeface="ＭＳ Ｐゴシック" pitchFamily="34" charset="-128"/>
              </a:rPr>
              <a:t>Görüşmedeki Tuzaklar</a:t>
            </a:r>
          </a:p>
        </p:txBody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35975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tr-TR" altLang="tr-TR" sz="3200" smtClean="0">
                <a:solidFill>
                  <a:srgbClr val="FF0000"/>
                </a:solidFill>
                <a:latin typeface="Verdana" pitchFamily="34" charset="0"/>
                <a:ea typeface="ＭＳ Ｐゴシック" pitchFamily="34" charset="-128"/>
              </a:rPr>
              <a:t>4- Evet hayır soruları</a:t>
            </a:r>
          </a:p>
          <a:p>
            <a:pPr eaLnBrk="1" hangingPunct="1">
              <a:buFont typeface="Wingdings" pitchFamily="2" charset="2"/>
              <a:buNone/>
            </a:pPr>
            <a:r>
              <a:rPr lang="tr-TR" altLang="tr-TR" smtClean="0">
                <a:latin typeface="Verdana" pitchFamily="34" charset="0"/>
                <a:ea typeface="ＭＳ Ｐゴシック" pitchFamily="34" charset="-128"/>
              </a:rPr>
              <a:t> Detayları vermez, hastanın geçiştirmesine</a:t>
            </a:r>
          </a:p>
          <a:p>
            <a:pPr eaLnBrk="1" hangingPunct="1">
              <a:buFont typeface="Wingdings" pitchFamily="2" charset="2"/>
              <a:buNone/>
            </a:pPr>
            <a:r>
              <a:rPr lang="tr-TR" altLang="tr-TR" smtClean="0">
                <a:latin typeface="Verdana" pitchFamily="34" charset="0"/>
                <a:ea typeface="ＭＳ Ｐゴシック" pitchFamily="34" charset="-128"/>
              </a:rPr>
              <a:t>yol açabilir</a:t>
            </a:r>
          </a:p>
          <a:p>
            <a:pPr lvl="1" algn="just" eaLnBrk="1" hangingPunct="1"/>
            <a:r>
              <a:rPr lang="tr-TR" altLang="tr-TR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Hastan</a:t>
            </a:r>
            <a:r>
              <a:rPr lang="tr-TR" altLang="tr-TR" smtClean="0">
                <a:latin typeface="Times New Roman" pitchFamily="18" charset="0"/>
                <a:ea typeface="ＭＳ Ｐゴシック" pitchFamily="34" charset="-128"/>
              </a:rPr>
              <a:t>ı</a:t>
            </a:r>
            <a:r>
              <a:rPr lang="tr-TR" altLang="tr-TR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n cevab</a:t>
            </a:r>
            <a:r>
              <a:rPr lang="tr-TR" altLang="tr-TR" smtClean="0">
                <a:latin typeface="Times New Roman" pitchFamily="18" charset="0"/>
                <a:ea typeface="ＭＳ Ｐゴシック" pitchFamily="34" charset="-128"/>
              </a:rPr>
              <a:t>ı</a:t>
            </a:r>
            <a:r>
              <a:rPr lang="tr-TR" altLang="tr-TR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gerçeklerden çok o anki çevresine daha ba</a:t>
            </a:r>
            <a:r>
              <a:rPr lang="tr-TR" altLang="tr-TR" smtClean="0">
                <a:latin typeface="Times New Roman" pitchFamily="18" charset="0"/>
                <a:ea typeface="ＭＳ Ｐゴシック" pitchFamily="34" charset="-128"/>
              </a:rPr>
              <a:t>ğı</a:t>
            </a:r>
            <a:r>
              <a:rPr lang="tr-TR" altLang="tr-TR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ml</a:t>
            </a:r>
            <a:r>
              <a:rPr lang="tr-TR" altLang="tr-TR" smtClean="0">
                <a:latin typeface="Times New Roman" pitchFamily="18" charset="0"/>
                <a:ea typeface="ＭＳ Ｐゴシック" pitchFamily="34" charset="-128"/>
              </a:rPr>
              <a:t>ı</a:t>
            </a:r>
            <a:r>
              <a:rPr lang="tr-TR" altLang="tr-TR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olabilir</a:t>
            </a:r>
            <a:r>
              <a:rPr lang="en-US" altLang="tr-TR" smtClean="0">
                <a:latin typeface="Times New Roman" pitchFamily="18" charset="0"/>
                <a:ea typeface="ＭＳ Ｐゴシック" pitchFamily="34" charset="-128"/>
              </a:rPr>
              <a:t> </a:t>
            </a:r>
            <a:endParaRPr lang="tr-TR" altLang="tr-TR" smtClean="0">
              <a:latin typeface="Times New Roman" pitchFamily="18" charset="0"/>
              <a:ea typeface="ＭＳ Ｐゴシック" pitchFamily="34" charset="-128"/>
            </a:endParaRPr>
          </a:p>
          <a:p>
            <a:pPr eaLnBrk="1" hangingPunct="1"/>
            <a:endParaRPr lang="tr-TR" altLang="tr-TR" sz="3200" smtClean="0">
              <a:latin typeface="Verdana" pitchFamily="34" charset="0"/>
              <a:ea typeface="ＭＳ Ｐゴシック" pitchFamily="34" charset="-128"/>
            </a:endParaRPr>
          </a:p>
          <a:p>
            <a:pPr eaLnBrk="1" hangingPunct="1"/>
            <a:endParaRPr lang="tr-TR" altLang="tr-TR" smtClean="0">
              <a:ea typeface="ＭＳ Ｐゴシック" pitchFamily="34" charset="-128"/>
            </a:endParaRPr>
          </a:p>
          <a:p>
            <a:pPr eaLnBrk="1" hangingPunct="1"/>
            <a:endParaRPr lang="tr-TR" altLang="tr-TR" smtClean="0">
              <a:ea typeface="ＭＳ Ｐゴシック" pitchFamily="34" charset="-128"/>
            </a:endParaRPr>
          </a:p>
          <a:p>
            <a:pPr eaLnBrk="1" hangingPunct="1"/>
            <a:endParaRPr lang="tr-TR" altLang="tr-TR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729882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4 Altbilgi Yer Tutucusu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t>Aile Hekimliği 1. Aşama Kursiyer Eğitimi </a:t>
            </a:r>
          </a:p>
        </p:txBody>
      </p:sp>
      <p:sp>
        <p:nvSpPr>
          <p:cNvPr id="43010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FF947B2E-BA7F-456E-90F6-D6BB2CB410A1}" type="slidenum"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pPr eaLnBrk="1" hangingPunct="1"/>
              <a:t>10</a:t>
            </a:fld>
            <a:endParaRPr lang="tr-TR" altLang="tr-TR" sz="120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ea typeface="ＭＳ Ｐゴシック" pitchFamily="34" charset="-128"/>
              </a:rPr>
              <a:t>Görüşmedeki Tuzaklar</a:t>
            </a:r>
          </a:p>
        </p:txBody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/>
            <a:r>
              <a:rPr lang="tr-TR" altLang="tr-TR" sz="3200" b="1" smtClean="0">
                <a:latin typeface="Times New Roman" pitchFamily="18" charset="0"/>
                <a:ea typeface="ＭＳ Ｐゴシック" pitchFamily="34" charset="-128"/>
              </a:rPr>
              <a:t>Evet yanıtı</a:t>
            </a:r>
          </a:p>
          <a:p>
            <a:pPr lvl="2" algn="just" eaLnBrk="1" hangingPunct="1"/>
            <a:r>
              <a:rPr lang="tr-TR" altLang="tr-TR" sz="2800" b="1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Memnuniyet yaratmak için mi (doktoru dinlediğini, duyduğunu belirtmek için mi)</a:t>
            </a:r>
            <a:r>
              <a:rPr lang="tr-TR" altLang="tr-TR" sz="2800" b="1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</a:rPr>
              <a:t>?</a:t>
            </a:r>
            <a:r>
              <a:rPr lang="tr-TR" altLang="tr-TR" sz="2800" b="1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, </a:t>
            </a:r>
            <a:endParaRPr lang="tr-TR" altLang="tr-TR" sz="2800" b="1" smtClean="0">
              <a:solidFill>
                <a:schemeClr val="hlink"/>
              </a:solidFill>
              <a:latin typeface="Times New Roman" pitchFamily="18" charset="0"/>
              <a:ea typeface="ＭＳ Ｐゴシック" pitchFamily="34" charset="-128"/>
            </a:endParaRPr>
          </a:p>
          <a:p>
            <a:pPr lvl="2" algn="just" eaLnBrk="1" hangingPunct="1"/>
            <a:r>
              <a:rPr lang="tr-TR" altLang="tr-TR" sz="2800" b="1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Doktorun o an duymak istediği cevabın o olduğunu düşündüğünden mi</a:t>
            </a:r>
            <a:r>
              <a:rPr lang="tr-TR" altLang="tr-TR" sz="2800" b="1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</a:rPr>
              <a:t> ?</a:t>
            </a:r>
            <a:r>
              <a:rPr lang="tr-TR" altLang="tr-TR" sz="2800" b="1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,</a:t>
            </a:r>
            <a:endParaRPr lang="tr-TR" altLang="tr-TR" sz="2800" b="1" smtClean="0">
              <a:solidFill>
                <a:schemeClr val="hlink"/>
              </a:solidFill>
              <a:latin typeface="Times New Roman" pitchFamily="18" charset="0"/>
              <a:ea typeface="ＭＳ Ｐゴシック" pitchFamily="34" charset="-128"/>
            </a:endParaRPr>
          </a:p>
          <a:p>
            <a:pPr lvl="2" algn="just" eaLnBrk="1" hangingPunct="1"/>
            <a:r>
              <a:rPr lang="tr-TR" altLang="tr-TR" sz="2800" b="1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Kaçındığı bir konuda çıkabilecek bir tartışmayı engelleme isteğinden mi</a:t>
            </a:r>
            <a:r>
              <a:rPr lang="tr-TR" altLang="tr-TR" sz="2800" b="1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</a:rPr>
              <a:t>?,</a:t>
            </a:r>
          </a:p>
          <a:p>
            <a:pPr lvl="2" algn="just" eaLnBrk="1" hangingPunct="1"/>
            <a:r>
              <a:rPr lang="tr-TR" altLang="tr-TR" sz="2800" b="1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Sadece gerçek bir yanıt mı?</a:t>
            </a:r>
            <a:r>
              <a:rPr lang="tr-TR" altLang="tr-TR" sz="280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</a:t>
            </a:r>
            <a:endParaRPr lang="en-US" altLang="tr-TR" sz="2800" smtClean="0">
              <a:latin typeface="Times New Roman" pitchFamily="18" charset="0"/>
              <a:ea typeface="ＭＳ Ｐゴシック" pitchFamily="34" charset="-128"/>
            </a:endParaRPr>
          </a:p>
          <a:p>
            <a:pPr eaLnBrk="1" hangingPunct="1"/>
            <a:endParaRPr lang="tr-TR" altLang="tr-TR" sz="2800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4098735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4 Altbilgi Yer Tutucusu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t>Aile Hekimliği 1. Aşama Kursiyer Eğitimi </a:t>
            </a:r>
          </a:p>
        </p:txBody>
      </p:sp>
      <p:sp>
        <p:nvSpPr>
          <p:cNvPr id="44034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6D99CFA9-28AC-487D-85DB-FCB9F44EA2D8}" type="slidenum"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pPr eaLnBrk="1" hangingPunct="1"/>
              <a:t>11</a:t>
            </a:fld>
            <a:endParaRPr lang="tr-TR" altLang="tr-TR" sz="120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ea typeface="ＭＳ Ｐゴシック" pitchFamily="34" charset="-128"/>
              </a:rPr>
              <a:t>Görüşmedeki Tuzaklar</a:t>
            </a:r>
          </a:p>
        </p:txBody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tr-TR" altLang="tr-TR" sz="3200" b="1" smtClean="0">
                <a:latin typeface="Times New Roman" pitchFamily="18" charset="0"/>
                <a:ea typeface="ＭＳ Ｐゴシック" pitchFamily="34" charset="-128"/>
              </a:rPr>
              <a:t>Hayır yanıtı</a:t>
            </a:r>
          </a:p>
          <a:p>
            <a:pPr lvl="2" eaLnBrk="1" hangingPunct="1"/>
            <a:r>
              <a:rPr lang="tr-TR" altLang="tr-TR" sz="2800" b="1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Aynı fikirde olmadığını </a:t>
            </a:r>
            <a:r>
              <a:rPr lang="tr-TR" altLang="tr-TR" sz="2800" b="1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</a:rPr>
              <a:t>mı </a:t>
            </a:r>
            <a:r>
              <a:rPr lang="tr-TR" altLang="tr-TR" sz="2800" b="1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belirtmek istemiş</a:t>
            </a:r>
            <a:r>
              <a:rPr lang="tr-TR" altLang="tr-TR" sz="2800" b="1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</a:rPr>
              <a:t>tir?</a:t>
            </a:r>
            <a:r>
              <a:rPr lang="tr-TR" altLang="tr-TR" sz="2800" b="1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</a:t>
            </a:r>
            <a:endParaRPr lang="tr-TR" altLang="tr-TR" sz="2800" b="1" smtClean="0">
              <a:solidFill>
                <a:schemeClr val="hlink"/>
              </a:solidFill>
              <a:latin typeface="Times New Roman" pitchFamily="18" charset="0"/>
              <a:ea typeface="ＭＳ Ｐゴシック" pitchFamily="34" charset="-128"/>
            </a:endParaRPr>
          </a:p>
          <a:p>
            <a:pPr lvl="2" eaLnBrk="1" hangingPunct="1"/>
            <a:r>
              <a:rPr lang="tr-TR" altLang="tr-TR" sz="2800" b="1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</a:rPr>
              <a:t>Doktoru </a:t>
            </a:r>
            <a:r>
              <a:rPr lang="tr-TR" altLang="tr-TR" sz="2800" b="1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memnun etmek</a:t>
            </a:r>
            <a:r>
              <a:rPr lang="tr-TR" altLang="tr-TR" sz="2800" b="1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</a:rPr>
              <a:t> mi</a:t>
            </a:r>
            <a:r>
              <a:rPr lang="tr-TR" altLang="tr-TR" sz="2800" b="1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istemiş</a:t>
            </a:r>
            <a:r>
              <a:rPr lang="tr-TR" altLang="tr-TR" sz="2800" b="1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</a:rPr>
              <a:t>tir?</a:t>
            </a:r>
            <a:r>
              <a:rPr lang="tr-TR" altLang="tr-TR" sz="2800" b="1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</a:t>
            </a:r>
            <a:endParaRPr lang="tr-TR" altLang="tr-TR" sz="2800" b="1" smtClean="0">
              <a:solidFill>
                <a:schemeClr val="hlink"/>
              </a:solidFill>
              <a:latin typeface="Times New Roman" pitchFamily="18" charset="0"/>
              <a:ea typeface="ＭＳ Ｐゴシック" pitchFamily="34" charset="-128"/>
            </a:endParaRPr>
          </a:p>
          <a:p>
            <a:pPr lvl="2" eaLnBrk="1" hangingPunct="1"/>
            <a:r>
              <a:rPr lang="tr-TR" altLang="tr-TR" sz="2800" b="1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Bir konuyu tartışmaktan </a:t>
            </a:r>
            <a:r>
              <a:rPr lang="tr-TR" altLang="tr-TR" sz="2800" b="1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</a:rPr>
              <a:t>mı </a:t>
            </a:r>
            <a:r>
              <a:rPr lang="tr-TR" altLang="tr-TR" sz="2800" b="1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kaçınm</a:t>
            </a:r>
            <a:r>
              <a:rPr lang="tr-TR" altLang="tr-TR" sz="2800" b="1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</a:rPr>
              <a:t>aktadır?</a:t>
            </a:r>
            <a:r>
              <a:rPr lang="tr-TR" altLang="tr-TR" sz="2800" b="1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</a:t>
            </a:r>
            <a:endParaRPr lang="tr-TR" altLang="tr-TR" sz="2800" b="1" smtClean="0">
              <a:solidFill>
                <a:schemeClr val="hlink"/>
              </a:solidFill>
              <a:latin typeface="Times New Roman" pitchFamily="18" charset="0"/>
              <a:ea typeface="ＭＳ Ｐゴシック" pitchFamily="34" charset="-128"/>
            </a:endParaRPr>
          </a:p>
          <a:p>
            <a:pPr lvl="2" eaLnBrk="1" hangingPunct="1"/>
            <a:r>
              <a:rPr lang="tr-TR" altLang="tr-TR" sz="2800" b="1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Gerçek bir yanıt </a:t>
            </a:r>
            <a:r>
              <a:rPr lang="tr-TR" altLang="tr-TR" sz="2800" b="1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</a:rPr>
              <a:t>mı </a:t>
            </a:r>
            <a:r>
              <a:rPr lang="tr-TR" altLang="tr-TR" sz="2800" b="1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vermek</a:t>
            </a:r>
          </a:p>
        </p:txBody>
      </p:sp>
    </p:spTree>
    <p:extLst>
      <p:ext uri="{BB962C8B-B14F-4D97-AF65-F5344CB8AC3E}">
        <p14:creationId xmlns:p14="http://schemas.microsoft.com/office/powerpoint/2010/main" val="181078052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4 Altbilgi Yer Tutucusu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t>Aile Hekimliği 1. Aşama Kursiyer Eğitimi </a:t>
            </a:r>
          </a:p>
        </p:txBody>
      </p:sp>
      <p:sp>
        <p:nvSpPr>
          <p:cNvPr id="45058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7DA7A935-FE45-4B00-A6E5-F232E9FD996E}" type="slidenum"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pPr eaLnBrk="1" hangingPunct="1"/>
              <a:t>12</a:t>
            </a:fld>
            <a:endParaRPr lang="tr-TR" altLang="tr-TR" sz="120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ea typeface="ＭＳ Ｐゴシック" pitchFamily="34" charset="-128"/>
              </a:rPr>
              <a:t>Görüşmedeki Tuzaklar</a:t>
            </a:r>
          </a:p>
        </p:txBody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6868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r-TR" altLang="tr-TR" sz="3200" smtClean="0">
                <a:solidFill>
                  <a:srgbClr val="FF0000"/>
                </a:solidFill>
                <a:latin typeface="Verdana" pitchFamily="34" charset="0"/>
                <a:ea typeface="ＭＳ Ｐゴシック" pitchFamily="34" charset="-128"/>
              </a:rPr>
              <a:t>5- Konuyu habersiz değiştirme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r-TR" altLang="tr-TR" sz="3200" smtClean="0">
                <a:solidFill>
                  <a:srgbClr val="FF0000"/>
                </a:solidFill>
                <a:latin typeface="Verdana" pitchFamily="34" charset="0"/>
                <a:ea typeface="ＭＳ Ｐゴシック" pitchFamily="34" charset="-128"/>
              </a:rPr>
              <a:t>	</a:t>
            </a:r>
            <a:r>
              <a:rPr lang="tr-TR" altLang="tr-TR" sz="3200" smtClean="0">
                <a:latin typeface="Verdana" pitchFamily="34" charset="0"/>
                <a:ea typeface="ＭＳ Ｐゴシック" pitchFamily="34" charset="-128"/>
              </a:rPr>
              <a:t>Görüşme akışını bozabilir</a:t>
            </a:r>
          </a:p>
          <a:p>
            <a:pPr lvl="2" eaLnBrk="1" hangingPunct="1">
              <a:lnSpc>
                <a:spcPct val="90000"/>
              </a:lnSpc>
            </a:pPr>
            <a:r>
              <a:rPr lang="tr-TR" altLang="tr-TR" sz="320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Konu de</a:t>
            </a:r>
            <a:r>
              <a:rPr lang="tr-TR" altLang="tr-TR" sz="3200" smtClean="0">
                <a:latin typeface="Times New Roman" pitchFamily="18" charset="0"/>
                <a:ea typeface="ＭＳ Ｐゴシック" pitchFamily="34" charset="-128"/>
              </a:rPr>
              <a:t>ğ</a:t>
            </a:r>
            <a:r>
              <a:rPr lang="tr-TR" altLang="tr-TR" sz="320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i</a:t>
            </a:r>
            <a:r>
              <a:rPr lang="tr-TR" altLang="tr-TR" sz="3200" smtClean="0">
                <a:latin typeface="Times New Roman" pitchFamily="18" charset="0"/>
                <a:ea typeface="ＭＳ Ｐゴシック" pitchFamily="34" charset="-128"/>
              </a:rPr>
              <a:t>ş</a:t>
            </a:r>
            <a:r>
              <a:rPr lang="tr-TR" altLang="tr-TR" sz="320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tirme zaman</a:t>
            </a:r>
            <a:r>
              <a:rPr lang="tr-TR" altLang="tr-TR" sz="3200" smtClean="0">
                <a:latin typeface="Times New Roman" pitchFamily="18" charset="0"/>
                <a:ea typeface="ＭＳ Ｐゴシック" pitchFamily="34" charset="-128"/>
              </a:rPr>
              <a:t>ı</a:t>
            </a:r>
            <a:r>
              <a:rPr lang="tr-TR" altLang="tr-TR" sz="320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geldi</a:t>
            </a:r>
            <a:r>
              <a:rPr lang="tr-TR" altLang="tr-TR" sz="3200" smtClean="0">
                <a:latin typeface="Times New Roman" pitchFamily="18" charset="0"/>
                <a:ea typeface="ＭＳ Ｐゴシック" pitchFamily="34" charset="-128"/>
              </a:rPr>
              <a:t>ğ</a:t>
            </a:r>
            <a:r>
              <a:rPr lang="tr-TR" altLang="tr-TR" sz="320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inde en iyisi hastaya görü</a:t>
            </a:r>
            <a:r>
              <a:rPr lang="tr-TR" altLang="tr-TR" sz="3200" smtClean="0">
                <a:latin typeface="Times New Roman" pitchFamily="18" charset="0"/>
                <a:ea typeface="ＭＳ Ｐゴシック" pitchFamily="34" charset="-128"/>
              </a:rPr>
              <a:t>ş</a:t>
            </a:r>
            <a:r>
              <a:rPr lang="tr-TR" altLang="tr-TR" sz="320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menin gidece</a:t>
            </a:r>
            <a:r>
              <a:rPr lang="tr-TR" altLang="tr-TR" sz="3200" smtClean="0">
                <a:latin typeface="Times New Roman" pitchFamily="18" charset="0"/>
                <a:ea typeface="ＭＳ Ｐゴシック" pitchFamily="34" charset="-128"/>
              </a:rPr>
              <a:t>ğ</a:t>
            </a:r>
            <a:r>
              <a:rPr lang="tr-TR" altLang="tr-TR" sz="320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i yön hakk</a:t>
            </a:r>
            <a:r>
              <a:rPr lang="tr-TR" altLang="tr-TR" sz="3200" smtClean="0">
                <a:latin typeface="Times New Roman" pitchFamily="18" charset="0"/>
                <a:ea typeface="ＭＳ Ｐゴシック" pitchFamily="34" charset="-128"/>
              </a:rPr>
              <a:t>ı</a:t>
            </a:r>
            <a:r>
              <a:rPr lang="tr-TR" altLang="tr-TR" sz="320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nda rehberlik yapacak </a:t>
            </a:r>
            <a:r>
              <a:rPr lang="ja-JP" altLang="tr-TR" sz="3200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“</a:t>
            </a:r>
            <a:r>
              <a:rPr lang="tr-TR" altLang="ja-JP" sz="3200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</a:rPr>
              <a:t>ş</a:t>
            </a:r>
            <a:r>
              <a:rPr lang="tr-TR" altLang="ja-JP" sz="3200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imdi </a:t>
            </a:r>
            <a:r>
              <a:rPr lang="tr-TR" altLang="ja-JP" sz="3200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</a:rPr>
              <a:t>ş</a:t>
            </a:r>
            <a:r>
              <a:rPr lang="tr-TR" altLang="ja-JP" sz="3200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u konu hakk</a:t>
            </a:r>
            <a:r>
              <a:rPr lang="tr-TR" altLang="ja-JP" sz="3200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</a:rPr>
              <a:t>ı</a:t>
            </a:r>
            <a:r>
              <a:rPr lang="tr-TR" altLang="ja-JP" sz="3200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nda konu</a:t>
            </a:r>
            <a:r>
              <a:rPr lang="tr-TR" altLang="ja-JP" sz="3200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</a:rPr>
              <a:t>ş</a:t>
            </a:r>
            <a:r>
              <a:rPr lang="tr-TR" altLang="ja-JP" sz="3200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al</a:t>
            </a:r>
            <a:r>
              <a:rPr lang="tr-TR" altLang="ja-JP" sz="3200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</a:rPr>
              <a:t>ı</a:t>
            </a:r>
            <a:r>
              <a:rPr lang="tr-TR" altLang="ja-JP" sz="3200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m</a:t>
            </a:r>
            <a:r>
              <a:rPr lang="ja-JP" altLang="tr-TR" sz="3200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”</a:t>
            </a:r>
            <a:r>
              <a:rPr lang="tr-TR" altLang="ja-JP" sz="3200" smtClean="0">
                <a:solidFill>
                  <a:schemeClr val="hlink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</a:t>
            </a:r>
            <a:r>
              <a:rPr lang="tr-TR" altLang="ja-JP" sz="320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benzeri bir köprü cümle kullan</a:t>
            </a:r>
            <a:r>
              <a:rPr lang="tr-TR" altLang="ja-JP" sz="3200" smtClean="0">
                <a:latin typeface="Times New Roman" pitchFamily="18" charset="0"/>
                <a:ea typeface="ＭＳ Ｐゴシック" pitchFamily="34" charset="-128"/>
              </a:rPr>
              <a:t>ı</a:t>
            </a:r>
            <a:r>
              <a:rPr lang="tr-TR" altLang="ja-JP" sz="320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lmal</a:t>
            </a:r>
            <a:r>
              <a:rPr lang="tr-TR" altLang="ja-JP" sz="3200" smtClean="0">
                <a:latin typeface="Times New Roman" pitchFamily="18" charset="0"/>
                <a:ea typeface="ＭＳ Ｐゴシック" pitchFamily="34" charset="-128"/>
              </a:rPr>
              <a:t>ı</a:t>
            </a:r>
            <a:r>
              <a:rPr lang="tr-TR" altLang="ja-JP" sz="320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d</a:t>
            </a:r>
            <a:r>
              <a:rPr lang="tr-TR" altLang="ja-JP" sz="3200" smtClean="0">
                <a:latin typeface="Times New Roman" pitchFamily="18" charset="0"/>
                <a:ea typeface="ＭＳ Ｐゴシック" pitchFamily="34" charset="-128"/>
              </a:rPr>
              <a:t>ı</a:t>
            </a:r>
            <a:r>
              <a:rPr lang="tr-TR" altLang="ja-JP" sz="320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r. </a:t>
            </a:r>
          </a:p>
          <a:p>
            <a:pPr lvl="2" eaLnBrk="1" hangingPunct="1">
              <a:lnSpc>
                <a:spcPct val="90000"/>
              </a:lnSpc>
            </a:pPr>
            <a:r>
              <a:rPr lang="tr-TR" altLang="tr-TR" sz="3200" smtClean="0">
                <a:latin typeface="Times New Roman" pitchFamily="18" charset="0"/>
                <a:ea typeface="ＭＳ Ｐゴシック" pitchFamily="34" charset="-128"/>
              </a:rPr>
              <a:t>Aksi halde hasta hekimin kararsız olduğunu düşünerek ona olan güvenini yitirebilir.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tr-TR" altLang="tr-TR" sz="3200" smtClean="0">
              <a:latin typeface="Times New Roman" pitchFamily="18" charset="0"/>
              <a:ea typeface="ＭＳ Ｐゴシック" pitchFamily="34" charset="-128"/>
            </a:endParaRPr>
          </a:p>
          <a:p>
            <a:pPr eaLnBrk="1" hangingPunct="1">
              <a:lnSpc>
                <a:spcPct val="90000"/>
              </a:lnSpc>
            </a:pPr>
            <a:endParaRPr lang="tr-TR" altLang="tr-TR" sz="2800" smtClean="0">
              <a:latin typeface="Verdana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40986825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4 Altbilgi Yer Tutucusu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t>Aile Hekimliği 1. Aşama Kursiyer Eğitimi </a:t>
            </a:r>
          </a:p>
        </p:txBody>
      </p:sp>
      <p:sp>
        <p:nvSpPr>
          <p:cNvPr id="46082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DE367586-1D61-4B95-AA5B-F05C9D8FA063}" type="slidenum"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pPr eaLnBrk="1" hangingPunct="1"/>
              <a:t>13</a:t>
            </a:fld>
            <a:endParaRPr lang="tr-TR" altLang="tr-TR" sz="120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ea typeface="ＭＳ Ｐゴシック" pitchFamily="34" charset="-128"/>
              </a:rPr>
              <a:t>Görüşmedeki Tuzaklar</a:t>
            </a:r>
          </a:p>
        </p:txBody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tr-TR" altLang="tr-TR" sz="3200" smtClean="0">
                <a:solidFill>
                  <a:srgbClr val="FF0000"/>
                </a:solidFill>
                <a:latin typeface="Verdana" pitchFamily="34" charset="0"/>
                <a:ea typeface="ＭＳ Ｐゴシック" pitchFamily="34" charset="-128"/>
              </a:rPr>
              <a:t>6- Göz teması kurulmaması</a:t>
            </a:r>
          </a:p>
          <a:p>
            <a:pPr eaLnBrk="1" hangingPunct="1">
              <a:buFont typeface="Wingdings" pitchFamily="2" charset="2"/>
              <a:buNone/>
            </a:pPr>
            <a:r>
              <a:rPr lang="tr-TR" altLang="tr-TR" sz="3200" smtClean="0">
                <a:solidFill>
                  <a:srgbClr val="FF0000"/>
                </a:solidFill>
                <a:latin typeface="Verdana" pitchFamily="34" charset="0"/>
                <a:ea typeface="ＭＳ Ｐゴシック" pitchFamily="34" charset="-128"/>
              </a:rPr>
              <a:t>	</a:t>
            </a:r>
            <a:r>
              <a:rPr lang="tr-TR" altLang="tr-TR" sz="3200" smtClean="0">
                <a:latin typeface="Verdana" pitchFamily="34" charset="0"/>
                <a:ea typeface="ＭＳ Ｐゴシック" pitchFamily="34" charset="-128"/>
              </a:rPr>
              <a:t>Mimik ve jestler kaçırılabilir, hasta dinlenmediği hissine kapılabilir</a:t>
            </a:r>
          </a:p>
          <a:p>
            <a:pPr eaLnBrk="1" hangingPunct="1">
              <a:buFont typeface="Wingdings" pitchFamily="2" charset="2"/>
              <a:buNone/>
            </a:pPr>
            <a:endParaRPr lang="tr-TR" altLang="tr-TR" sz="3200" smtClean="0">
              <a:latin typeface="Verdana" pitchFamily="34" charset="0"/>
              <a:ea typeface="ＭＳ Ｐゴシック" pitchFamily="34" charset="-128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tr-TR" altLang="tr-TR" sz="3200" smtClean="0">
                <a:solidFill>
                  <a:srgbClr val="FF0000"/>
                </a:solidFill>
                <a:latin typeface="Verdana" pitchFamily="34" charset="0"/>
                <a:ea typeface="ＭＳ Ｐゴシック" pitchFamily="34" charset="-128"/>
              </a:rPr>
              <a:t>7-Geri bildirim yapılmaması</a:t>
            </a:r>
          </a:p>
          <a:p>
            <a:pPr eaLnBrk="1" hangingPunct="1">
              <a:buFont typeface="Wingdings" pitchFamily="2" charset="2"/>
              <a:buNone/>
            </a:pPr>
            <a:r>
              <a:rPr lang="tr-TR" altLang="tr-TR" sz="3200" smtClean="0">
                <a:solidFill>
                  <a:srgbClr val="FF0000"/>
                </a:solidFill>
                <a:latin typeface="Verdana" pitchFamily="34" charset="0"/>
                <a:ea typeface="ＭＳ Ｐゴシック" pitchFamily="34" charset="-128"/>
              </a:rPr>
              <a:t>	</a:t>
            </a:r>
            <a:r>
              <a:rPr lang="tr-TR" altLang="tr-TR" sz="3200" smtClean="0">
                <a:latin typeface="Verdana" pitchFamily="34" charset="0"/>
                <a:ea typeface="ＭＳ Ｐゴシック" pitchFamily="34" charset="-128"/>
              </a:rPr>
              <a:t>Hastaya anlaşılmadığı duygusunu verir</a:t>
            </a:r>
          </a:p>
          <a:p>
            <a:pPr eaLnBrk="1" hangingPunct="1"/>
            <a:endParaRPr lang="tr-TR" altLang="tr-TR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00630165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4 Altbilgi Yer Tutucusu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t>Aile Hekimliği 1. Aşama Kursiyer Eğitimi </a:t>
            </a:r>
          </a:p>
        </p:txBody>
      </p:sp>
      <p:sp>
        <p:nvSpPr>
          <p:cNvPr id="47106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2D114D9F-0F53-4B13-8D8F-F4DB2D870B31}" type="slidenum"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pPr eaLnBrk="1" hangingPunct="1"/>
              <a:t>14</a:t>
            </a:fld>
            <a:endParaRPr lang="tr-TR" altLang="tr-TR" sz="120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mtClean="0">
                <a:latin typeface="Verdana" pitchFamily="34" charset="0"/>
                <a:ea typeface="ＭＳ Ｐゴシック" pitchFamily="34" charset="-128"/>
              </a:rPr>
              <a:t>Özet</a:t>
            </a:r>
          </a:p>
        </p:txBody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tr-TR" altLang="tr-TR" sz="2800" smtClean="0">
                <a:latin typeface="Verdana" pitchFamily="34" charset="0"/>
                <a:ea typeface="ＭＳ Ｐゴシック" pitchFamily="34" charset="-128"/>
              </a:rPr>
              <a:t>Hasta ile iyi iletişim kurulması</a:t>
            </a:r>
          </a:p>
          <a:p>
            <a:pPr eaLnBrk="1" hangingPunct="1"/>
            <a:r>
              <a:rPr lang="tr-TR" altLang="tr-TR" sz="2800" smtClean="0">
                <a:latin typeface="Verdana" pitchFamily="34" charset="0"/>
                <a:ea typeface="ＭＳ Ｐゴシック" pitchFamily="34" charset="-128"/>
              </a:rPr>
              <a:t>Hastanın güveninin sağlanması</a:t>
            </a:r>
          </a:p>
          <a:p>
            <a:pPr eaLnBrk="1" hangingPunct="1"/>
            <a:r>
              <a:rPr lang="tr-TR" altLang="tr-TR" sz="2800" smtClean="0">
                <a:latin typeface="Verdana" pitchFamily="34" charset="0"/>
                <a:ea typeface="ＭＳ Ｐゴシック" pitchFamily="34" charset="-128"/>
              </a:rPr>
              <a:t>Geri bildirim verilmesi</a:t>
            </a:r>
          </a:p>
          <a:p>
            <a:pPr eaLnBrk="1" hangingPunct="1"/>
            <a:r>
              <a:rPr lang="tr-TR" altLang="tr-TR" sz="2800" smtClean="0">
                <a:latin typeface="Verdana" pitchFamily="34" charset="0"/>
                <a:ea typeface="ＭＳ Ｐゴシック" pitchFamily="34" charset="-128"/>
              </a:rPr>
              <a:t>Problemin tanımlanması</a:t>
            </a:r>
          </a:p>
          <a:p>
            <a:pPr eaLnBrk="1" hangingPunct="1"/>
            <a:r>
              <a:rPr lang="tr-TR" altLang="tr-TR" sz="2800" smtClean="0">
                <a:latin typeface="Verdana" pitchFamily="34" charset="0"/>
                <a:ea typeface="ＭＳ Ｐゴシック" pitchFamily="34" charset="-128"/>
              </a:rPr>
              <a:t>Tedavi planı yapılması</a:t>
            </a:r>
          </a:p>
          <a:p>
            <a:pPr eaLnBrk="1" hangingPunct="1"/>
            <a:r>
              <a:rPr lang="tr-TR" altLang="tr-TR" sz="2800" smtClean="0">
                <a:latin typeface="Verdana" pitchFamily="34" charset="0"/>
                <a:ea typeface="ＭＳ Ｐゴシック" pitchFamily="34" charset="-128"/>
              </a:rPr>
              <a:t>Hastanın karar verme sürecine katılması</a:t>
            </a:r>
          </a:p>
          <a:p>
            <a:pPr eaLnBrk="1" hangingPunct="1"/>
            <a:r>
              <a:rPr lang="tr-TR" altLang="tr-TR" sz="2800" smtClean="0">
                <a:latin typeface="Verdana" pitchFamily="34" charset="0"/>
                <a:ea typeface="ＭＳ Ｐゴシック" pitchFamily="34" charset="-128"/>
              </a:rPr>
              <a:t>Paylaşılmış anlayışa ulaşılması</a:t>
            </a:r>
          </a:p>
        </p:txBody>
      </p:sp>
    </p:spTree>
    <p:extLst>
      <p:ext uri="{BB962C8B-B14F-4D97-AF65-F5344CB8AC3E}">
        <p14:creationId xmlns:p14="http://schemas.microsoft.com/office/powerpoint/2010/main" val="3267395032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4 Altbilgi Yer Tutucusu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t>Aile Hekimliği 1. Aşama Kursiyer Eğitimi </a:t>
            </a:r>
          </a:p>
        </p:txBody>
      </p:sp>
      <p:sp>
        <p:nvSpPr>
          <p:cNvPr id="48130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6601B609-A889-40B7-BEFE-F16AD5DFBB06}" type="slidenum"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pPr eaLnBrk="1" hangingPunct="1"/>
              <a:t>15</a:t>
            </a:fld>
            <a:endParaRPr lang="tr-TR" altLang="tr-TR" sz="1200">
              <a:solidFill>
                <a:srgbClr val="000000"/>
              </a:solidFill>
              <a:latin typeface="Garamond" pitchFamily="18" charset="0"/>
            </a:endParaRPr>
          </a:p>
        </p:txBody>
      </p:sp>
      <p:pic>
        <p:nvPicPr>
          <p:cNvPr id="48131" name="Picture 2" descr="pic2696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263"/>
            <a:ext cx="9144000" cy="677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560094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enar Çizgili">
  <a:themeElements>
    <a:clrScheme name="Kenar Çizgili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Kenar Çizgili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762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488" tIns="44450" rIns="90488" bIns="4445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762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488" tIns="44450" rIns="90488" bIns="4445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Kenar Çizgili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nar Çizgili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nar Çizgili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nar Çizgili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nar Çizgili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nar Çizgili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nar Çizgili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nar Çizgili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nar Çizgili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490</Words>
  <Application>Microsoft Office PowerPoint</Application>
  <PresentationFormat>Ekran Gösterisi (4:3)</PresentationFormat>
  <Paragraphs>113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Slayt Başlıkları</vt:lpstr>
      </vt:variant>
      <vt:variant>
        <vt:i4>15</vt:i4>
      </vt:variant>
    </vt:vector>
  </HeadingPairs>
  <TitlesOfParts>
    <vt:vector size="17" baseType="lpstr">
      <vt:lpstr>Ofis Teması</vt:lpstr>
      <vt:lpstr>Kenar Çizgili</vt:lpstr>
      <vt:lpstr>Başarılı hasta-hekim görüşmesi için;</vt:lpstr>
      <vt:lpstr>Başarılı hasta-hekim görüşmesi için;</vt:lpstr>
      <vt:lpstr>GÖRÜŞMENİN ETKİLERİ</vt:lpstr>
      <vt:lpstr>Görüşmedeki Tuzaklar</vt:lpstr>
      <vt:lpstr>Görüşmedeki Tuzaklar</vt:lpstr>
      <vt:lpstr>Görüşmedeki Tuzaklar</vt:lpstr>
      <vt:lpstr>Görüşmedeki Tuzaklar</vt:lpstr>
      <vt:lpstr>Görüşmedeki Tuzaklar</vt:lpstr>
      <vt:lpstr>Görüşmedeki Tuzaklar</vt:lpstr>
      <vt:lpstr>Görüşmedeki Tuzaklar</vt:lpstr>
      <vt:lpstr>Görüşmedeki Tuzaklar</vt:lpstr>
      <vt:lpstr>Görüşmedeki Tuzaklar</vt:lpstr>
      <vt:lpstr>Görüşmedeki Tuzaklar</vt:lpstr>
      <vt:lpstr>Özet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Başarılı hasta-hekim görüşmesi için;</dc:title>
  <dc:creator>Acer</dc:creator>
  <cp:lastModifiedBy>Acer</cp:lastModifiedBy>
  <cp:revision>1</cp:revision>
  <dcterms:created xsi:type="dcterms:W3CDTF">2020-03-03T07:10:32Z</dcterms:created>
  <dcterms:modified xsi:type="dcterms:W3CDTF">2020-03-03T07:11:33Z</dcterms:modified>
</cp:coreProperties>
</file>